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8" r:id="rId1"/>
  </p:sldMasterIdLst>
  <p:notesMasterIdLst>
    <p:notesMasterId r:id="rId23"/>
  </p:notesMasterIdLst>
  <p:sldIdLst>
    <p:sldId id="333" r:id="rId2"/>
    <p:sldId id="296" r:id="rId3"/>
    <p:sldId id="260" r:id="rId4"/>
    <p:sldId id="295" r:id="rId5"/>
    <p:sldId id="261" r:id="rId6"/>
    <p:sldId id="280" r:id="rId7"/>
    <p:sldId id="289" r:id="rId8"/>
    <p:sldId id="293" r:id="rId9"/>
    <p:sldId id="336" r:id="rId10"/>
    <p:sldId id="338" r:id="rId11"/>
    <p:sldId id="341" r:id="rId12"/>
    <p:sldId id="344" r:id="rId13"/>
    <p:sldId id="345" r:id="rId14"/>
    <p:sldId id="267" r:id="rId15"/>
    <p:sldId id="346" r:id="rId16"/>
    <p:sldId id="297" r:id="rId17"/>
    <p:sldId id="329" r:id="rId18"/>
    <p:sldId id="330" r:id="rId19"/>
    <p:sldId id="340" r:id="rId20"/>
    <p:sldId id="343" r:id="rId21"/>
    <p:sldId id="287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ook, Claire Wakefield - (clairec)" initials="CCW-(" lastIdx="2" clrIdx="0">
    <p:extLst>
      <p:ext uri="{19B8F6BF-5375-455C-9EA6-DF929625EA0E}">
        <p15:presenceInfo xmlns:p15="http://schemas.microsoft.com/office/powerpoint/2012/main" userId="S::clairec@email.arizona.edu::a5115b3c-c002-49d9-bb82-a52dfc59188e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0D1B"/>
    <a:srgbClr val="242EA5"/>
    <a:srgbClr val="2DFFFE"/>
    <a:srgbClr val="1799CD"/>
    <a:srgbClr val="5B9B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824"/>
    <p:restoredTop sz="91009"/>
  </p:normalViewPr>
  <p:slideViewPr>
    <p:cSldViewPr snapToGrid="0" snapToObjects="1">
      <p:cViewPr varScale="1">
        <p:scale>
          <a:sx n="84" d="100"/>
          <a:sy n="84" d="100"/>
        </p:scale>
        <p:origin x="134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2CCB8D-2711-D942-A053-7C9CBE9588FC}" type="datetimeFigureOut">
              <a:rPr lang="en-US" smtClean="0"/>
              <a:t>3/31/19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18B6D0-E384-9E4B-B9B4-460705DA0C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199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Go straight into next slide don’t say anything here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18B6D0-E384-9E4B-B9B4-460705DA0C3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8089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looked for</a:t>
            </a:r>
            <a:r>
              <a:rPr lang="en-US" baseline="0" dirty="0"/>
              <a:t> features ~20 km from reflector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18B6D0-E384-9E4B-B9B4-460705DA0C3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386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 that the reflectors checked were already in the higher confidence category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8B6D0-E384-9E4B-B9B4-460705DA0C3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1728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8B6D0-E384-9E4B-B9B4-460705DA0C3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0434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8B6D0-E384-9E4B-B9B4-460705DA0C3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6507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Say overall numbers here: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593 candidate radar reflectors with higher confidence in 187</a:t>
            </a:r>
            <a:r>
              <a:rPr lang="en-US" dirty="0">
                <a:effectLst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18B6D0-E384-9E4B-B9B4-460705DA0C3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8473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Also add that one reflector appeared to be clutter in the one really useable </a:t>
            </a:r>
            <a:r>
              <a:rPr lang="en-US" dirty="0" err="1"/>
              <a:t>ctx</a:t>
            </a:r>
            <a:r>
              <a:rPr lang="en-US" dirty="0"/>
              <a:t> sim.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8B6D0-E384-9E4B-B9B4-460705DA0C3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8285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18B6D0-E384-9E4B-B9B4-460705DA0C3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163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Hirise</a:t>
            </a:r>
            <a:r>
              <a:rPr lang="en-US" baseline="0" dirty="0"/>
              <a:t> image ESP_014018_1175.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18B6D0-E384-9E4B-B9B4-460705DA0C3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29741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18B6D0-E384-9E4B-B9B4-460705DA0C3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01354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elaborate that ice rich layer may be too thin for SHARAD to detect, have a gradual boundary with the underlying unit, be obscured by the high amount of clutter in the region. Note that thickness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8B6D0-E384-9E4B-B9B4-460705DA0C3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5426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At the poles:</a:t>
            </a:r>
            <a:r>
              <a:rPr lang="en-US" baseline="0" dirty="0"/>
              <a:t> ice stable at the surface. In the equatorial regions: ice not stable at any depth. In the </a:t>
            </a:r>
            <a:r>
              <a:rPr lang="en-US" baseline="0" dirty="0" err="1"/>
              <a:t>midlatitudes</a:t>
            </a:r>
            <a:r>
              <a:rPr lang="en-US" baseline="0" dirty="0"/>
              <a:t>: ice stable in the near subsurface.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18B6D0-E384-9E4B-B9B4-460705DA0C3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59775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8 min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18B6D0-E384-9E4B-B9B4-460705DA0C3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2156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-US" dirty="0"/>
              <a:t>Mention constraining various factors like the quantity, distribution (where ice is located), and purity (whether deposits are pure ice or a mixture of ice and rock) and how those can tell us something about for example how the ice was emplaced.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18B6D0-E384-9E4B-B9B4-460705DA0C3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3086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Hellas </a:t>
            </a:r>
            <a:r>
              <a:rPr lang="en-US" dirty="0" err="1"/>
              <a:t>Planitia</a:t>
            </a:r>
            <a:r>
              <a:rPr lang="en-US" dirty="0"/>
              <a:t>:</a:t>
            </a:r>
            <a:r>
              <a:rPr lang="en-US" baseline="0" dirty="0"/>
              <a:t> big crater in the southern hemisphere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18B6D0-E384-9E4B-B9B4-460705DA0C3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3315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Interfaces: Atmosphere-surface. Ice-rock. Dielectric constant: allows us to potentially characterize what the material is or how much of some material a radar wave has gone through. Maybe mention that </a:t>
            </a:r>
            <a:r>
              <a:rPr lang="en-US" dirty="0" err="1"/>
              <a:t>sharad</a:t>
            </a:r>
            <a:r>
              <a:rPr lang="en-US" dirty="0"/>
              <a:t> can detect 10-20 m thick layers and based on other estimates of ice thickness in the southern hemisphere then it might be able to resolve ice layer here.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18B6D0-E384-9E4B-B9B4-460705DA0C3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0541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18B6D0-E384-9E4B-B9B4-460705DA0C3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8739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Point out the reflector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18B6D0-E384-9E4B-B9B4-460705DA0C3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7538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18B6D0-E384-9E4B-B9B4-460705DA0C3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1058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18B6D0-E384-9E4B-B9B4-460705DA0C3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426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A1927-8632-1642-BEEC-C09465FA569F}" type="datetimeFigureOut">
              <a:rPr lang="en-US" smtClean="0"/>
              <a:t>3/31/19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25620-79B6-5B4C-8644-8F26E4289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1434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A1927-8632-1642-BEEC-C09465FA569F}" type="datetimeFigureOut">
              <a:rPr lang="en-US" smtClean="0"/>
              <a:t>3/31/19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25620-79B6-5B4C-8644-8F26E4289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5629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A1927-8632-1642-BEEC-C09465FA569F}" type="datetimeFigureOut">
              <a:rPr lang="en-US" smtClean="0"/>
              <a:t>3/31/19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25620-79B6-5B4C-8644-8F26E4289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4601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A1927-8632-1642-BEEC-C09465FA569F}" type="datetimeFigureOut">
              <a:rPr lang="en-US" smtClean="0"/>
              <a:t>3/31/19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25620-79B6-5B4C-8644-8F26E4289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7555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A1927-8632-1642-BEEC-C09465FA569F}" type="datetimeFigureOut">
              <a:rPr lang="en-US" smtClean="0"/>
              <a:t>3/31/19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25620-79B6-5B4C-8644-8F26E4289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508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A1927-8632-1642-BEEC-C09465FA569F}" type="datetimeFigureOut">
              <a:rPr lang="en-US" smtClean="0"/>
              <a:t>3/31/19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25620-79B6-5B4C-8644-8F26E4289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9383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A1927-8632-1642-BEEC-C09465FA569F}" type="datetimeFigureOut">
              <a:rPr lang="en-US" smtClean="0"/>
              <a:t>3/31/19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25620-79B6-5B4C-8644-8F26E4289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7965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A1927-8632-1642-BEEC-C09465FA569F}" type="datetimeFigureOut">
              <a:rPr lang="en-US" smtClean="0"/>
              <a:t>3/31/19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25620-79B6-5B4C-8644-8F26E4289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7193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A1927-8632-1642-BEEC-C09465FA569F}" type="datetimeFigureOut">
              <a:rPr lang="en-US" smtClean="0"/>
              <a:t>3/31/19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25620-79B6-5B4C-8644-8F26E4289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577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A1927-8632-1642-BEEC-C09465FA569F}" type="datetimeFigureOut">
              <a:rPr lang="en-US" smtClean="0"/>
              <a:t>3/31/19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25620-79B6-5B4C-8644-8F26E4289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0985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A1927-8632-1642-BEEC-C09465FA569F}" type="datetimeFigureOut">
              <a:rPr lang="en-US" smtClean="0"/>
              <a:t>3/31/19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25620-79B6-5B4C-8644-8F26E4289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0180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2A1927-8632-1642-BEEC-C09465FA569F}" type="datetimeFigureOut">
              <a:rPr lang="en-US" smtClean="0"/>
              <a:t>3/31/19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725620-79B6-5B4C-8644-8F26E4289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794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524062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 dirty="0"/>
              <a:t>Radar Constraints on the Thickness of Subsurface Ice Near Hellas Planitia, Mars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206554"/>
            <a:ext cx="9144000" cy="855662"/>
          </a:xfrm>
        </p:spPr>
        <p:txBody>
          <a:bodyPr>
            <a:normAutofit fontScale="85000" lnSpcReduction="20000"/>
          </a:bodyPr>
          <a:lstStyle/>
          <a:p>
            <a:r>
              <a:rPr lang="en-US" sz="3800" dirty="0"/>
              <a:t>Claire Cook</a:t>
            </a:r>
          </a:p>
          <a:p>
            <a:r>
              <a:rPr lang="en-US" sz="2800" dirty="0"/>
              <a:t>A. M. Bramson, S. Byrne</a:t>
            </a:r>
          </a:p>
        </p:txBody>
      </p:sp>
      <p:pic>
        <p:nvPicPr>
          <p:cNvPr id="4" name="Picture 5" descr="AZSGC_sunset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210" t="2715" r="13370" b="1530"/>
          <a:stretch>
            <a:fillRect/>
          </a:stretch>
        </p:blipFill>
        <p:spPr bwMode="auto">
          <a:xfrm>
            <a:off x="8384742" y="5725016"/>
            <a:ext cx="638017" cy="109469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702" y="5762885"/>
            <a:ext cx="1143000" cy="10568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8010" y="5832266"/>
            <a:ext cx="955980" cy="955980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1524000" y="4353231"/>
            <a:ext cx="9144000" cy="930107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Lunar and Planetary Laboratory, University of Arizona</a:t>
            </a:r>
          </a:p>
          <a:p>
            <a:r>
              <a:rPr lang="en-US" sz="2000" dirty="0"/>
              <a:t>Space Grant Symposium</a:t>
            </a:r>
          </a:p>
          <a:p>
            <a:r>
              <a:rPr lang="en-US" sz="2000" dirty="0"/>
              <a:t>April 13</a:t>
            </a:r>
            <a:r>
              <a:rPr lang="en-US" sz="2000" baseline="30000" dirty="0"/>
              <a:t>th</a:t>
            </a:r>
            <a:r>
              <a:rPr lang="en-US" sz="2000" dirty="0"/>
              <a:t>, 2019</a:t>
            </a:r>
          </a:p>
          <a:p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1163"/>
          <a:stretch/>
        </p:blipFill>
        <p:spPr>
          <a:xfrm>
            <a:off x="2535090" y="5957882"/>
            <a:ext cx="1531926" cy="900118"/>
          </a:xfrm>
          <a:prstGeom prst="rect">
            <a:avLst/>
          </a:prstGeom>
        </p:spPr>
      </p:pic>
      <p:pic>
        <p:nvPicPr>
          <p:cNvPr id="9" name="Picture 6" descr="nasa-logo">
            <a:extLst>
              <a:ext uri="{FF2B5EF4-FFF2-40B4-BE49-F238E27FC236}">
                <a16:creationId xmlns:a16="http://schemas.microsoft.com/office/drawing/2014/main" id="{80BCB3D7-9568-3246-9FCB-3F23F0C606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33511" y="5697997"/>
            <a:ext cx="1273787" cy="1090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4593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Methods: relationship to ice features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838200" y="1565970"/>
            <a:ext cx="10515600" cy="4351338"/>
          </a:xfrm>
        </p:spPr>
        <p:txBody>
          <a:bodyPr>
            <a:normAutofit/>
          </a:bodyPr>
          <a:lstStyle/>
          <a:p>
            <a:r>
              <a:rPr lang="en-US" sz="3200" dirty="0"/>
              <a:t>For reflectors we have higher confidence in, looked at Context Camera (CTX) images of the area to identify features potentially associated with ice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0" y="3930972"/>
            <a:ext cx="12133615" cy="2496351"/>
            <a:chOff x="0" y="3930972"/>
            <a:chExt cx="12133615" cy="2496351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6670" y="3932850"/>
              <a:ext cx="4174328" cy="2125141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0" y="6057991"/>
              <a:ext cx="22677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Scalloped depressions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267784" y="6057991"/>
              <a:ext cx="198321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Expanded craters</a:t>
              </a: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164076" y="3930972"/>
              <a:ext cx="5661166" cy="2138916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825242" y="3930972"/>
              <a:ext cx="2308373" cy="2163548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4686539" y="6057991"/>
              <a:ext cx="17728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Pedestal craters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294973" y="6057991"/>
              <a:ext cx="212134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/>
                <a:t>Lobate</a:t>
              </a:r>
              <a:r>
                <a:rPr lang="en-US" dirty="0"/>
                <a:t> debris apron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0120314" y="6057991"/>
              <a:ext cx="17182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Banded terrain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35697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0F56B8-3D3F-174A-9205-B0024A0913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5644"/>
            <a:ext cx="10515600" cy="1325563"/>
          </a:xfrm>
        </p:spPr>
        <p:txBody>
          <a:bodyPr/>
          <a:lstStyle/>
          <a:p>
            <a:r>
              <a:rPr lang="en-US" dirty="0"/>
              <a:t>Higher Resolution Clutter Simulations</a:t>
            </a:r>
          </a:p>
        </p:txBody>
      </p:sp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FB860706-03A7-194A-A536-803C1BEEDF3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0453" y="1616787"/>
            <a:ext cx="4612100" cy="4532677"/>
          </a:xfrm>
          <a:prstGeom prst="rect">
            <a:avLst/>
          </a:prstGeom>
        </p:spPr>
      </p:pic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0690E03F-EDCC-F545-AA93-80D28CB81A6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4326" y="1622367"/>
            <a:ext cx="4612102" cy="4532677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A0ACF97-D572-784F-93F7-42A0FAD514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4326" y="1533101"/>
            <a:ext cx="4612100" cy="4627523"/>
          </a:xfr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0CBFFA0-3D86-C14C-A30C-05541FC88D0C}"/>
              </a:ext>
            </a:extLst>
          </p:cNvPr>
          <p:cNvCxnSpPr/>
          <p:nvPr/>
        </p:nvCxnSpPr>
        <p:spPr>
          <a:xfrm flipV="1">
            <a:off x="3269847" y="5324899"/>
            <a:ext cx="312898" cy="600489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" name="Content Placeholder 11">
            <a:extLst>
              <a:ext uri="{FF2B5EF4-FFF2-40B4-BE49-F238E27FC236}">
                <a16:creationId xmlns:a16="http://schemas.microsoft.com/office/drawing/2014/main" id="{DFAE42A5-1863-9C44-9A10-0DE160A51259}"/>
              </a:ext>
            </a:extLst>
          </p:cNvPr>
          <p:cNvSpPr txBox="1">
            <a:spLocks/>
          </p:cNvSpPr>
          <p:nvPr/>
        </p:nvSpPr>
        <p:spPr>
          <a:xfrm>
            <a:off x="5528680" y="1565970"/>
            <a:ext cx="582512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/>
              <a:t>Checked 40 reflectors with High Resolution Stereo Camera (HRSC) digital terrain model  (DTM) based clutter simulations</a:t>
            </a:r>
          </a:p>
          <a:p>
            <a:r>
              <a:rPr lang="en-US" sz="3200" dirty="0"/>
              <a:t>4 CTX DTM based clutter simulations, but only able to check 1 reflector</a:t>
            </a:r>
          </a:p>
        </p:txBody>
      </p:sp>
    </p:spTree>
    <p:extLst>
      <p:ext uri="{BB962C8B-B14F-4D97-AF65-F5344CB8AC3E}">
        <p14:creationId xmlns:p14="http://schemas.microsoft.com/office/powerpoint/2010/main" val="42405759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0F56B8-3D3F-174A-9205-B0024A0913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5644"/>
            <a:ext cx="10515600" cy="1325563"/>
          </a:xfrm>
        </p:spPr>
        <p:txBody>
          <a:bodyPr/>
          <a:lstStyle/>
          <a:p>
            <a:r>
              <a:rPr lang="en-US" dirty="0"/>
              <a:t>Checking higher resolution simulations</a:t>
            </a:r>
          </a:p>
        </p:txBody>
      </p:sp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FB860706-03A7-194A-A536-803C1BEEDF3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0453" y="1616787"/>
            <a:ext cx="4612100" cy="4532677"/>
          </a:xfrm>
          <a:prstGeom prst="rect">
            <a:avLst/>
          </a:prstGeom>
        </p:spPr>
      </p:pic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0690E03F-EDCC-F545-AA93-80D28CB81A6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4326" y="1622367"/>
            <a:ext cx="4612102" cy="4532677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889F338-145F-A648-83CA-719191BC2EF9}"/>
              </a:ext>
            </a:extLst>
          </p:cNvPr>
          <p:cNvCxnSpPr/>
          <p:nvPr/>
        </p:nvCxnSpPr>
        <p:spPr>
          <a:xfrm flipV="1">
            <a:off x="3269847" y="5324899"/>
            <a:ext cx="312898" cy="600489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27221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0F56B8-3D3F-174A-9205-B0024A0913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5644"/>
            <a:ext cx="10515600" cy="1325563"/>
          </a:xfrm>
        </p:spPr>
        <p:txBody>
          <a:bodyPr/>
          <a:lstStyle/>
          <a:p>
            <a:r>
              <a:rPr lang="en-US" dirty="0"/>
              <a:t>Checking higher resolution simulations</a:t>
            </a:r>
          </a:p>
        </p:txBody>
      </p:sp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FB860706-03A7-194A-A536-803C1BEEDF3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4214" y="1669039"/>
            <a:ext cx="4708339" cy="4627259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A8397BE-E044-D148-B333-514C4809E7B9}"/>
              </a:ext>
            </a:extLst>
          </p:cNvPr>
          <p:cNvCxnSpPr/>
          <p:nvPr/>
        </p:nvCxnSpPr>
        <p:spPr>
          <a:xfrm flipV="1">
            <a:off x="3148383" y="5324899"/>
            <a:ext cx="312898" cy="600489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35159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08A926A9-595E-8D48-9708-251483A3EB04}"/>
              </a:ext>
            </a:extLst>
          </p:cNvPr>
          <p:cNvGrpSpPr/>
          <p:nvPr/>
        </p:nvGrpSpPr>
        <p:grpSpPr>
          <a:xfrm>
            <a:off x="390354" y="0"/>
            <a:ext cx="11212393" cy="6774834"/>
            <a:chOff x="132197" y="86256"/>
            <a:chExt cx="11212393" cy="6774834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1A229AA-B13A-7A49-BC0C-2E1124B32C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72048" y="86256"/>
              <a:ext cx="11072542" cy="6755692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3" name="Group 2"/>
            <p:cNvGrpSpPr/>
            <p:nvPr/>
          </p:nvGrpSpPr>
          <p:grpSpPr>
            <a:xfrm>
              <a:off x="132197" y="190760"/>
              <a:ext cx="819717" cy="6670330"/>
              <a:chOff x="613589" y="322009"/>
              <a:chExt cx="819717" cy="6670330"/>
            </a:xfrm>
          </p:grpSpPr>
          <p:sp>
            <p:nvSpPr>
              <p:cNvPr id="18" name="Rectangle 17"/>
              <p:cNvSpPr/>
              <p:nvPr/>
            </p:nvSpPr>
            <p:spPr>
              <a:xfrm rot="5400000">
                <a:off x="-2384692" y="3320290"/>
                <a:ext cx="6670330" cy="67376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759538" y="362058"/>
                <a:ext cx="67376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20</a:t>
                </a:r>
                <a:r>
                  <a:rPr lang="it-IT" dirty="0"/>
                  <a:t>°</a:t>
                </a:r>
                <a:r>
                  <a:rPr lang="en-US" dirty="0"/>
                  <a:t>S</a:t>
                </a: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726985" y="2760941"/>
                <a:ext cx="67376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40</a:t>
                </a:r>
                <a:r>
                  <a:rPr lang="it-IT" dirty="0"/>
                  <a:t>°</a:t>
                </a:r>
                <a:r>
                  <a:rPr lang="en-US" dirty="0"/>
                  <a:t>S</a:t>
                </a: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738273" y="5186108"/>
                <a:ext cx="67376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60</a:t>
                </a:r>
                <a:r>
                  <a:rPr lang="it-IT" dirty="0"/>
                  <a:t>°</a:t>
                </a:r>
                <a:r>
                  <a:rPr lang="en-US" dirty="0"/>
                  <a:t>S</a:t>
                </a:r>
              </a:p>
            </p:txBody>
          </p:sp>
        </p:grpSp>
      </p:grpSp>
      <p:grpSp>
        <p:nvGrpSpPr>
          <p:cNvPr id="5" name="Group 4"/>
          <p:cNvGrpSpPr/>
          <p:nvPr/>
        </p:nvGrpSpPr>
        <p:grpSpPr>
          <a:xfrm>
            <a:off x="788381" y="6422430"/>
            <a:ext cx="9987529" cy="395458"/>
            <a:chOff x="1266091" y="6308638"/>
            <a:chExt cx="9987529" cy="395458"/>
          </a:xfrm>
        </p:grpSpPr>
        <p:sp>
          <p:nvSpPr>
            <p:cNvPr id="19" name="Rectangle 18"/>
            <p:cNvSpPr/>
            <p:nvPr/>
          </p:nvSpPr>
          <p:spPr>
            <a:xfrm>
              <a:off x="1266091" y="6334764"/>
              <a:ext cx="9987529" cy="3262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138835" y="6334764"/>
              <a:ext cx="6737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40</a:t>
              </a:r>
              <a:r>
                <a:rPr lang="it-IT" dirty="0"/>
                <a:t>°E</a:t>
              </a:r>
              <a:endParaRPr lang="en-US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567029" y="6311063"/>
              <a:ext cx="6737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60</a:t>
              </a:r>
              <a:r>
                <a:rPr lang="it-IT" dirty="0"/>
                <a:t>°E</a:t>
              </a:r>
              <a:endParaRPr lang="en-US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7983866" y="6308638"/>
              <a:ext cx="6737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80</a:t>
              </a:r>
              <a:r>
                <a:rPr lang="it-IT" dirty="0"/>
                <a:t>°E</a:t>
              </a:r>
              <a:endParaRPr lang="en-US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0388240" y="6308638"/>
              <a:ext cx="8392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100</a:t>
              </a:r>
              <a:r>
                <a:rPr lang="it-IT" dirty="0"/>
                <a:t>°E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4820251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684843-1424-2942-9250-A139BB47A9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Most reflectors likely unresolved clutter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004671-81DD-C641-B883-EBF3422AFF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86% are &lt;10 km long </a:t>
            </a:r>
          </a:p>
          <a:p>
            <a:r>
              <a:rPr lang="en-US" dirty="0"/>
              <a:t>27/40 higher confidence reflectors (67.5%) appeared to be clutter in HRSC simulations.</a:t>
            </a:r>
          </a:p>
        </p:txBody>
      </p:sp>
    </p:spTree>
    <p:extLst>
      <p:ext uri="{BB962C8B-B14F-4D97-AF65-F5344CB8AC3E}">
        <p14:creationId xmlns:p14="http://schemas.microsoft.com/office/powerpoint/2010/main" val="3610165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Depth constraints</a:t>
            </a:r>
          </a:p>
        </p:txBody>
      </p:sp>
      <p:graphicFrame>
        <p:nvGraphicFramePr>
          <p:cNvPr id="38" name="Table 37">
            <a:extLst>
              <a:ext uri="{FF2B5EF4-FFF2-40B4-BE49-F238E27FC236}">
                <a16:creationId xmlns:a16="http://schemas.microsoft.com/office/drawing/2014/main" id="{24158E69-6A10-8A40-BA9E-81C16BFA4B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5842904"/>
              </p:ext>
            </p:extLst>
          </p:nvPr>
        </p:nvGraphicFramePr>
        <p:xfrm>
          <a:off x="465200" y="1690688"/>
          <a:ext cx="11261600" cy="2598074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815400">
                  <a:extLst>
                    <a:ext uri="{9D8B030D-6E8A-4147-A177-3AD203B41FA5}">
                      <a16:colId xmlns:a16="http://schemas.microsoft.com/office/drawing/2014/main" val="3104509218"/>
                    </a:ext>
                  </a:extLst>
                </a:gridCol>
                <a:gridCol w="2815400">
                  <a:extLst>
                    <a:ext uri="{9D8B030D-6E8A-4147-A177-3AD203B41FA5}">
                      <a16:colId xmlns:a16="http://schemas.microsoft.com/office/drawing/2014/main" val="1747723898"/>
                    </a:ext>
                  </a:extLst>
                </a:gridCol>
                <a:gridCol w="2815400">
                  <a:extLst>
                    <a:ext uri="{9D8B030D-6E8A-4147-A177-3AD203B41FA5}">
                      <a16:colId xmlns:a16="http://schemas.microsoft.com/office/drawing/2014/main" val="937250345"/>
                    </a:ext>
                  </a:extLst>
                </a:gridCol>
                <a:gridCol w="2815400">
                  <a:extLst>
                    <a:ext uri="{9D8B030D-6E8A-4147-A177-3AD203B41FA5}">
                      <a16:colId xmlns:a16="http://schemas.microsoft.com/office/drawing/2014/main" val="3279902870"/>
                    </a:ext>
                  </a:extLst>
                </a:gridCol>
              </a:tblGrid>
              <a:tr h="734877">
                <a:tc>
                  <a:txBody>
                    <a:bodyPr/>
                    <a:lstStyle/>
                    <a:p>
                      <a:r>
                        <a:rPr lang="en-US" sz="2100" dirty="0"/>
                        <a:t>Feature</a:t>
                      </a:r>
                    </a:p>
                  </a:txBody>
                  <a:tcPr marL="81653" marR="81653" marT="40826" marB="40826"/>
                </a:tc>
                <a:tc>
                  <a:txBody>
                    <a:bodyPr/>
                    <a:lstStyle/>
                    <a:p>
                      <a:r>
                        <a:rPr lang="en-US" sz="2100" dirty="0"/>
                        <a:t>Median one-way time delay (ns)</a:t>
                      </a:r>
                    </a:p>
                  </a:txBody>
                  <a:tcPr marL="81653" marR="81653" marT="40826" marB="40826"/>
                </a:tc>
                <a:tc>
                  <a:txBody>
                    <a:bodyPr/>
                    <a:lstStyle/>
                    <a:p>
                      <a:r>
                        <a:rPr lang="en-US" sz="2100" dirty="0"/>
                        <a:t>Median depth with </a:t>
                      </a:r>
                      <a:r>
                        <a:rPr lang="en-US" sz="2100" dirty="0">
                          <a:effectLst/>
                          <a:sym typeface="Symbol" charset="2"/>
                        </a:rPr>
                        <a:t></a:t>
                      </a:r>
                      <a:r>
                        <a:rPr lang="en-US" sz="2100" baseline="-25000" dirty="0">
                          <a:effectLst/>
                        </a:rPr>
                        <a:t>r</a:t>
                      </a:r>
                      <a:r>
                        <a:rPr lang="en-US" sz="2100" dirty="0">
                          <a:effectLst/>
                        </a:rPr>
                        <a:t>=3.15 (m)</a:t>
                      </a:r>
                      <a:endParaRPr lang="en-US" sz="2100" dirty="0">
                        <a:solidFill>
                          <a:schemeClr val="bg1"/>
                        </a:solidFill>
                      </a:endParaRPr>
                    </a:p>
                  </a:txBody>
                  <a:tcPr marL="81653" marR="81653" marT="40826" marB="40826"/>
                </a:tc>
                <a:tc>
                  <a:txBody>
                    <a:bodyPr/>
                    <a:lstStyle/>
                    <a:p>
                      <a:pPr marL="0" marR="0" lvl="0" indent="0" algn="l" defTabSz="384048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100" dirty="0"/>
                        <a:t>Median depth with </a:t>
                      </a:r>
                      <a:r>
                        <a:rPr lang="en-US" sz="2100" dirty="0">
                          <a:effectLst/>
                          <a:sym typeface="Symbol" charset="2"/>
                        </a:rPr>
                        <a:t></a:t>
                      </a:r>
                      <a:r>
                        <a:rPr lang="en-US" sz="2100" baseline="-25000" dirty="0">
                          <a:effectLst/>
                        </a:rPr>
                        <a:t>r</a:t>
                      </a:r>
                      <a:r>
                        <a:rPr lang="en-US" sz="2100" dirty="0">
                          <a:effectLst/>
                        </a:rPr>
                        <a:t>=8 (m)</a:t>
                      </a:r>
                      <a:endParaRPr lang="en-US" sz="2100" dirty="0">
                        <a:solidFill>
                          <a:schemeClr val="bg1"/>
                        </a:solidFill>
                      </a:endParaRPr>
                    </a:p>
                  </a:txBody>
                  <a:tcPr marL="81653" marR="81653" marT="40826" marB="40826"/>
                </a:tc>
                <a:extLst>
                  <a:ext uri="{0D108BD9-81ED-4DB2-BD59-A6C34878D82A}">
                    <a16:rowId xmlns:a16="http://schemas.microsoft.com/office/drawing/2014/main" val="4221793617"/>
                  </a:ext>
                </a:extLst>
              </a:tr>
              <a:tr h="408265">
                <a:tc>
                  <a:txBody>
                    <a:bodyPr/>
                    <a:lstStyle/>
                    <a:p>
                      <a:r>
                        <a:rPr lang="en-US" sz="2100" dirty="0"/>
                        <a:t>Scalloped depressions (18)</a:t>
                      </a:r>
                    </a:p>
                  </a:txBody>
                  <a:tcPr marL="81653" marR="81653" marT="40826" marB="40826"/>
                </a:tc>
                <a:tc>
                  <a:txBody>
                    <a:bodyPr/>
                    <a:lstStyle/>
                    <a:p>
                      <a:r>
                        <a:rPr lang="en-US" sz="2100" dirty="0"/>
                        <a:t>600</a:t>
                      </a:r>
                    </a:p>
                  </a:txBody>
                  <a:tcPr marL="81653" marR="81653" marT="40826" marB="40826"/>
                </a:tc>
                <a:tc>
                  <a:txBody>
                    <a:bodyPr/>
                    <a:lstStyle/>
                    <a:p>
                      <a:r>
                        <a:rPr lang="en-US" sz="2100" dirty="0"/>
                        <a:t>101</a:t>
                      </a:r>
                    </a:p>
                  </a:txBody>
                  <a:tcPr marL="81653" marR="81653" marT="40826" marB="40826"/>
                </a:tc>
                <a:tc>
                  <a:txBody>
                    <a:bodyPr/>
                    <a:lstStyle/>
                    <a:p>
                      <a:r>
                        <a:rPr lang="en-US" sz="2100" dirty="0"/>
                        <a:t>64</a:t>
                      </a:r>
                    </a:p>
                  </a:txBody>
                  <a:tcPr marL="81653" marR="81653" marT="40826" marB="40826"/>
                </a:tc>
                <a:extLst>
                  <a:ext uri="{0D108BD9-81ED-4DB2-BD59-A6C34878D82A}">
                    <a16:rowId xmlns:a16="http://schemas.microsoft.com/office/drawing/2014/main" val="1684914217"/>
                  </a:ext>
                </a:extLst>
              </a:tr>
              <a:tr h="419733">
                <a:tc>
                  <a:txBody>
                    <a:bodyPr/>
                    <a:lstStyle/>
                    <a:p>
                      <a:r>
                        <a:rPr lang="en-US" sz="2100" dirty="0"/>
                        <a:t>Expanded craters (4)</a:t>
                      </a:r>
                    </a:p>
                  </a:txBody>
                  <a:tcPr marL="81653" marR="81653" marT="40826" marB="40826"/>
                </a:tc>
                <a:tc>
                  <a:txBody>
                    <a:bodyPr/>
                    <a:lstStyle/>
                    <a:p>
                      <a:r>
                        <a:rPr lang="en-US" sz="2100" dirty="0"/>
                        <a:t>778</a:t>
                      </a:r>
                    </a:p>
                  </a:txBody>
                  <a:tcPr marL="81653" marR="81653" marT="40826" marB="40826"/>
                </a:tc>
                <a:tc>
                  <a:txBody>
                    <a:bodyPr/>
                    <a:lstStyle/>
                    <a:p>
                      <a:r>
                        <a:rPr lang="en-US" sz="2100" dirty="0"/>
                        <a:t>131</a:t>
                      </a:r>
                    </a:p>
                  </a:txBody>
                  <a:tcPr marL="81653" marR="81653" marT="40826" marB="40826"/>
                </a:tc>
                <a:tc>
                  <a:txBody>
                    <a:bodyPr/>
                    <a:lstStyle/>
                    <a:p>
                      <a:r>
                        <a:rPr lang="en-US" sz="2100" dirty="0"/>
                        <a:t>82</a:t>
                      </a:r>
                    </a:p>
                  </a:txBody>
                  <a:tcPr marL="81653" marR="81653" marT="40826" marB="40826"/>
                </a:tc>
                <a:extLst>
                  <a:ext uri="{0D108BD9-81ED-4DB2-BD59-A6C34878D82A}">
                    <a16:rowId xmlns:a16="http://schemas.microsoft.com/office/drawing/2014/main" val="447711301"/>
                  </a:ext>
                </a:extLst>
              </a:tr>
              <a:tr h="408265">
                <a:tc>
                  <a:txBody>
                    <a:bodyPr/>
                    <a:lstStyle/>
                    <a:p>
                      <a:r>
                        <a:rPr lang="en-US" sz="2100" dirty="0"/>
                        <a:t>Near pedestal craters (12)</a:t>
                      </a:r>
                    </a:p>
                  </a:txBody>
                  <a:tcPr marL="81653" marR="81653" marT="40826" marB="40826"/>
                </a:tc>
                <a:tc>
                  <a:txBody>
                    <a:bodyPr/>
                    <a:lstStyle/>
                    <a:p>
                      <a:r>
                        <a:rPr lang="en-US" sz="2100" dirty="0"/>
                        <a:t>628</a:t>
                      </a:r>
                    </a:p>
                  </a:txBody>
                  <a:tcPr marL="81653" marR="81653" marT="40826" marB="40826"/>
                </a:tc>
                <a:tc>
                  <a:txBody>
                    <a:bodyPr/>
                    <a:lstStyle/>
                    <a:p>
                      <a:r>
                        <a:rPr lang="en-US" sz="2100" dirty="0"/>
                        <a:t>106</a:t>
                      </a:r>
                    </a:p>
                  </a:txBody>
                  <a:tcPr marL="81653" marR="81653" marT="40826" marB="40826"/>
                </a:tc>
                <a:tc>
                  <a:txBody>
                    <a:bodyPr/>
                    <a:lstStyle/>
                    <a:p>
                      <a:r>
                        <a:rPr lang="en-US" sz="2100" dirty="0"/>
                        <a:t>67</a:t>
                      </a:r>
                    </a:p>
                  </a:txBody>
                  <a:tcPr marL="81653" marR="81653" marT="40826" marB="40826"/>
                </a:tc>
                <a:extLst>
                  <a:ext uri="{0D108BD9-81ED-4DB2-BD59-A6C34878D82A}">
                    <a16:rowId xmlns:a16="http://schemas.microsoft.com/office/drawing/2014/main" val="22077078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458822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Reflectors in </a:t>
            </a:r>
            <a:r>
              <a:rPr lang="en-US" dirty="0" err="1"/>
              <a:t>Malea</a:t>
            </a:r>
            <a:r>
              <a:rPr lang="en-US" dirty="0"/>
              <a:t> </a:t>
            </a:r>
            <a:r>
              <a:rPr lang="en-US" dirty="0" err="1"/>
              <a:t>Planum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33414" y="513556"/>
            <a:ext cx="3520385" cy="276214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33414" y="3548969"/>
            <a:ext cx="2696473" cy="3050916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318001" y="1507820"/>
            <a:ext cx="7357199" cy="5092065"/>
            <a:chOff x="6785382" y="591626"/>
            <a:chExt cx="5157788" cy="3569808"/>
          </a:xfrm>
        </p:grpSpPr>
        <p:pic>
          <p:nvPicPr>
            <p:cNvPr id="10" name="Content Placeholder 3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7717"/>
            <a:stretch/>
          </p:blipFill>
          <p:spPr>
            <a:xfrm>
              <a:off x="6785382" y="591626"/>
              <a:ext cx="5157788" cy="3569808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9829800" y="3171825"/>
              <a:ext cx="257175" cy="285750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8882062" y="2471738"/>
              <a:ext cx="1690688" cy="1185862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133B220D-50D3-A04F-B0B6-55AA193B1FF1}"/>
              </a:ext>
            </a:extLst>
          </p:cNvPr>
          <p:cNvCxnSpPr>
            <a:cxnSpLocks/>
          </p:cNvCxnSpPr>
          <p:nvPr/>
        </p:nvCxnSpPr>
        <p:spPr>
          <a:xfrm flipH="1" flipV="1">
            <a:off x="8534400" y="2385393"/>
            <a:ext cx="198120" cy="468870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7A4312A4-CFF6-3A43-8127-615B72F707B8}"/>
              </a:ext>
            </a:extLst>
          </p:cNvPr>
          <p:cNvCxnSpPr>
            <a:cxnSpLocks/>
          </p:cNvCxnSpPr>
          <p:nvPr/>
        </p:nvCxnSpPr>
        <p:spPr>
          <a:xfrm flipV="1">
            <a:off x="11117580" y="1189360"/>
            <a:ext cx="0" cy="486088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3232EA6C-8D3C-6147-AD54-56170F64DEED}"/>
              </a:ext>
            </a:extLst>
          </p:cNvPr>
          <p:cNvCxnSpPr>
            <a:cxnSpLocks/>
          </p:cNvCxnSpPr>
          <p:nvPr/>
        </p:nvCxnSpPr>
        <p:spPr>
          <a:xfrm flipH="1" flipV="1">
            <a:off x="9090210" y="5170755"/>
            <a:ext cx="236670" cy="486088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18564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00650"/>
            <a:ext cx="5905500" cy="3906896"/>
          </a:xfrm>
        </p:spPr>
        <p:txBody>
          <a:bodyPr>
            <a:normAutofit/>
          </a:bodyPr>
          <a:lstStyle/>
          <a:p>
            <a:r>
              <a:rPr lang="en-US" dirty="0"/>
              <a:t>6 adjacent reflectors</a:t>
            </a:r>
          </a:p>
          <a:p>
            <a:r>
              <a:rPr lang="en-US" dirty="0"/>
              <a:t>Median depth of 89 m assuming </a:t>
            </a:r>
            <a:r>
              <a:rPr lang="en-US" dirty="0">
                <a:sym typeface="Symbol" charset="2"/>
              </a:rPr>
              <a:t></a:t>
            </a:r>
            <a:r>
              <a:rPr lang="en-US" baseline="-25000" dirty="0">
                <a:sym typeface="Symbol" charset="2"/>
              </a:rPr>
              <a:t>r</a:t>
            </a:r>
            <a:r>
              <a:rPr lang="en-US" dirty="0"/>
              <a:t>=3.15 and 56 m assuming </a:t>
            </a:r>
            <a:r>
              <a:rPr lang="en-US" dirty="0">
                <a:sym typeface="Symbol" charset="2"/>
              </a:rPr>
              <a:t></a:t>
            </a:r>
            <a:r>
              <a:rPr lang="en-US" baseline="-25000" dirty="0">
                <a:sym typeface="Symbol" charset="2"/>
              </a:rPr>
              <a:t>r</a:t>
            </a:r>
            <a:r>
              <a:rPr lang="en-US" dirty="0"/>
              <a:t>=8</a:t>
            </a:r>
          </a:p>
          <a:p>
            <a:r>
              <a:rPr lang="en-US" dirty="0"/>
              <a:t>Associated with plateau ~ 36 𝗑 43 km and 200 m tall. </a:t>
            </a:r>
          </a:p>
          <a:p>
            <a:r>
              <a:rPr lang="en-US" dirty="0"/>
              <a:t>Some reflectors potentially draping underlying topography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38200" y="192525"/>
            <a:ext cx="10515600" cy="1325563"/>
          </a:xfrm>
        </p:spPr>
        <p:txBody>
          <a:bodyPr/>
          <a:lstStyle/>
          <a:p>
            <a:r>
              <a:rPr lang="en-US" dirty="0"/>
              <a:t>Reflectors in </a:t>
            </a:r>
            <a:r>
              <a:rPr lang="en-US" dirty="0" err="1"/>
              <a:t>Malea</a:t>
            </a:r>
            <a:r>
              <a:rPr lang="en-US" dirty="0"/>
              <a:t> </a:t>
            </a:r>
            <a:r>
              <a:rPr lang="en-US" dirty="0" err="1"/>
              <a:t>Planum</a:t>
            </a:r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11075194" y="6603999"/>
            <a:ext cx="642937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1025188" y="6234667"/>
            <a:ext cx="1028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20 km 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11184731" y="3200756"/>
            <a:ext cx="5334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1075194" y="2831424"/>
            <a:ext cx="1028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23 km 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10215563" y="1793933"/>
            <a:ext cx="68059" cy="47778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 flipV="1">
            <a:off x="10326321" y="5232458"/>
            <a:ext cx="17036" cy="511117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22309201-778D-874D-BC9B-7C8394BE83AD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1117" y="1422827"/>
            <a:ext cx="4507434" cy="5128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7984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Most candidate reflectors likely unresolved clutter</a:t>
            </a:r>
          </a:p>
          <a:p>
            <a:pPr lvl="1"/>
            <a:r>
              <a:rPr lang="en-US" dirty="0"/>
              <a:t>Ice-rich layer may be present but difficult to detect with SHARAD</a:t>
            </a:r>
          </a:p>
          <a:p>
            <a:r>
              <a:rPr lang="en-US" dirty="0"/>
              <a:t>Constraints on ice thickness</a:t>
            </a:r>
          </a:p>
          <a:p>
            <a:pPr lvl="1"/>
            <a:r>
              <a:rPr lang="en-US" dirty="0"/>
              <a:t>From high confidence group of reflectors in </a:t>
            </a:r>
            <a:r>
              <a:rPr lang="en-US" dirty="0" err="1"/>
              <a:t>Malea</a:t>
            </a:r>
            <a:r>
              <a:rPr lang="en-US" dirty="0"/>
              <a:t> Planum: ~ 90—60 m depending on ice/rock ratio</a:t>
            </a:r>
          </a:p>
        </p:txBody>
      </p:sp>
    </p:spTree>
    <p:extLst>
      <p:ext uri="{BB962C8B-B14F-4D97-AF65-F5344CB8AC3E}">
        <p14:creationId xmlns:p14="http://schemas.microsoft.com/office/powerpoint/2010/main" val="8053180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641" y="0"/>
            <a:ext cx="10972798" cy="6858000"/>
          </a:xfrm>
        </p:spPr>
      </p:pic>
    </p:spTree>
    <p:extLst>
      <p:ext uri="{BB962C8B-B14F-4D97-AF65-F5344CB8AC3E}">
        <p14:creationId xmlns:p14="http://schemas.microsoft.com/office/powerpoint/2010/main" val="8171401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78D8D-47D9-7D42-9E7C-EE36BDA757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3BD523-A00D-BA41-B247-6108030A10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J. W. Holt and M. S. </a:t>
            </a:r>
            <a:r>
              <a:rPr lang="en-US" dirty="0" err="1"/>
              <a:t>Christoffersen</a:t>
            </a:r>
            <a:r>
              <a:rPr lang="en-US" dirty="0"/>
              <a:t>: provided clutter simulations</a:t>
            </a:r>
          </a:p>
          <a:p>
            <a:r>
              <a:rPr lang="en-US" dirty="0"/>
              <a:t>T. A. </a:t>
            </a:r>
            <a:r>
              <a:rPr lang="en-US" dirty="0" err="1"/>
              <a:t>Goudge</a:t>
            </a:r>
            <a:r>
              <a:rPr lang="en-US" dirty="0"/>
              <a:t>: provided script to make CTX DTMs</a:t>
            </a:r>
          </a:p>
        </p:txBody>
      </p:sp>
    </p:spTree>
    <p:extLst>
      <p:ext uri="{BB962C8B-B14F-4D97-AF65-F5344CB8AC3E}">
        <p14:creationId xmlns:p14="http://schemas.microsoft.com/office/powerpoint/2010/main" val="30277139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31982" y="2780434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15198302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7019365" cy="4611034"/>
          </a:xfrm>
        </p:spPr>
        <p:txBody>
          <a:bodyPr>
            <a:normAutofit/>
          </a:bodyPr>
          <a:lstStyle/>
          <a:p>
            <a:r>
              <a:rPr lang="en-US" sz="3200" dirty="0"/>
              <a:t>Gives insight into Mars’ climate history and water budget</a:t>
            </a:r>
          </a:p>
          <a:p>
            <a:r>
              <a:rPr lang="en-US" sz="3200" dirty="0"/>
              <a:t>Could be a resource for future human exploration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57565" y="1825625"/>
            <a:ext cx="3810000" cy="3302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776883" y="5136869"/>
            <a:ext cx="30330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Image credit: NASA/Pat Rawlings</a:t>
            </a:r>
          </a:p>
        </p:txBody>
      </p:sp>
    </p:spTree>
    <p:extLst>
      <p:ext uri="{BB962C8B-B14F-4D97-AF65-F5344CB8AC3E}">
        <p14:creationId xmlns:p14="http://schemas.microsoft.com/office/powerpoint/2010/main" val="13618491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1165837"/>
            <a:ext cx="4226538" cy="3954493"/>
          </a:xfrm>
        </p:spPr>
      </p:pic>
      <p:sp>
        <p:nvSpPr>
          <p:cNvPr id="6" name="TextBox 5"/>
          <p:cNvSpPr txBox="1"/>
          <p:nvPr/>
        </p:nvSpPr>
        <p:spPr>
          <a:xfrm>
            <a:off x="2159447" y="3588259"/>
            <a:ext cx="16362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Hellas Planitia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0FAA236-AA50-2A4A-BF15-5415BFFC57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/>
              <a:t>Study Area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506F451-20B3-2A42-9A36-4AF80CE7F103}"/>
              </a:ext>
            </a:extLst>
          </p:cNvPr>
          <p:cNvSpPr/>
          <p:nvPr/>
        </p:nvSpPr>
        <p:spPr>
          <a:xfrm>
            <a:off x="782621" y="5483460"/>
            <a:ext cx="707629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Features potentially associated with subsurface ice found in/around Hellas Planitia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00C229F-1FD3-D24A-A2A0-1106069B2687}"/>
              </a:ext>
            </a:extLst>
          </p:cNvPr>
          <p:cNvGrpSpPr/>
          <p:nvPr/>
        </p:nvGrpSpPr>
        <p:grpSpPr>
          <a:xfrm>
            <a:off x="5644605" y="526627"/>
            <a:ext cx="5918200" cy="4707700"/>
            <a:chOff x="5435600" y="526625"/>
            <a:chExt cx="5918200" cy="4707700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50594CF-4B70-144F-8CDB-59497FD6C824}"/>
                </a:ext>
              </a:extLst>
            </p:cNvPr>
            <p:cNvSpPr txBox="1"/>
            <p:nvPr/>
          </p:nvSpPr>
          <p:spPr>
            <a:xfrm>
              <a:off x="5483073" y="526625"/>
              <a:ext cx="154501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Scalloped depressions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D2E953F-BBCA-734D-B31D-950F7C09A2E5}"/>
                </a:ext>
              </a:extLst>
            </p:cNvPr>
            <p:cNvSpPr txBox="1"/>
            <p:nvPr/>
          </p:nvSpPr>
          <p:spPr>
            <a:xfrm>
              <a:off x="7141664" y="802707"/>
              <a:ext cx="187644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Expanded craters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64A9ED2-B29E-3A41-B7C2-07EA9CE8EA33}"/>
                </a:ext>
              </a:extLst>
            </p:cNvPr>
            <p:cNvSpPr txBox="1"/>
            <p:nvPr/>
          </p:nvSpPr>
          <p:spPr>
            <a:xfrm>
              <a:off x="9226409" y="802707"/>
              <a:ext cx="18764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Pedestal craters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25CDF4B-9435-AC48-AFA3-42C7976C936E}"/>
                </a:ext>
              </a:extLst>
            </p:cNvPr>
            <p:cNvSpPr txBox="1"/>
            <p:nvPr/>
          </p:nvSpPr>
          <p:spPr>
            <a:xfrm>
              <a:off x="6180995" y="4864993"/>
              <a:ext cx="22668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Lobate debris aprons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519BB90-EC63-6443-8076-57BCD9903272}"/>
                </a:ext>
              </a:extLst>
            </p:cNvPr>
            <p:cNvSpPr txBox="1"/>
            <p:nvPr/>
          </p:nvSpPr>
          <p:spPr>
            <a:xfrm>
              <a:off x="8824524" y="4864993"/>
              <a:ext cx="167749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Banded terrain</a:t>
              </a: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CC72D87-B787-3640-8C3C-099914A887E3}"/>
                </a:ext>
              </a:extLst>
            </p:cNvPr>
            <p:cNvPicPr/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35600" y="1165837"/>
              <a:ext cx="5918200" cy="3648710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327030EC-8A2C-9C42-A5F8-FC24B2960D00}"/>
              </a:ext>
            </a:extLst>
          </p:cNvPr>
          <p:cNvSpPr txBox="1"/>
          <p:nvPr/>
        </p:nvSpPr>
        <p:spPr>
          <a:xfrm>
            <a:off x="782621" y="5095827"/>
            <a:ext cx="18644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Image credit: NASA/USGS</a:t>
            </a:r>
          </a:p>
        </p:txBody>
      </p:sp>
    </p:spTree>
    <p:extLst>
      <p:ext uri="{BB962C8B-B14F-4D97-AF65-F5344CB8AC3E}">
        <p14:creationId xmlns:p14="http://schemas.microsoft.com/office/powerpoint/2010/main" val="38787631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Methods: Radar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6099313" cy="4396271"/>
          </a:xfrm>
        </p:spPr>
        <p:txBody>
          <a:bodyPr/>
          <a:lstStyle/>
          <a:p>
            <a:r>
              <a:rPr lang="en-US" dirty="0"/>
              <a:t>Allows us to probe the subsurface</a:t>
            </a:r>
          </a:p>
          <a:p>
            <a:pPr lvl="1"/>
            <a:r>
              <a:rPr lang="en-US" dirty="0"/>
              <a:t>Radar reflects off the interface between materials with different dielectric constants</a:t>
            </a:r>
          </a:p>
          <a:p>
            <a:pPr lvl="1"/>
            <a:r>
              <a:rPr lang="en-US" dirty="0"/>
              <a:t>Dielectric constant relates to the speed at which electromagnetic waves move through a material</a:t>
            </a:r>
          </a:p>
          <a:p>
            <a:r>
              <a:rPr lang="en-US" dirty="0" err="1"/>
              <a:t>SHAllow</a:t>
            </a:r>
            <a:r>
              <a:rPr lang="en-US" dirty="0"/>
              <a:t> </a:t>
            </a:r>
            <a:r>
              <a:rPr lang="en-US" dirty="0" err="1"/>
              <a:t>RADar</a:t>
            </a:r>
            <a:r>
              <a:rPr lang="en-US" dirty="0"/>
              <a:t> (SHARAD) on the Mars Reconnaissance Orbiter</a:t>
            </a:r>
          </a:p>
          <a:p>
            <a:pPr lvl="1"/>
            <a:r>
              <a:rPr lang="en-US" dirty="0"/>
              <a:t>Looked at </a:t>
            </a:r>
            <a:r>
              <a:rPr lang="en-US" dirty="0" err="1"/>
              <a:t>radargrams</a:t>
            </a:r>
            <a:r>
              <a:rPr lang="en-US" dirty="0"/>
              <a:t> for 368 tracks covering Hellas </a:t>
            </a:r>
            <a:r>
              <a:rPr lang="en-US" dirty="0" err="1"/>
              <a:t>Planitia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7526" y="1785938"/>
            <a:ext cx="4482880" cy="28017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207526" y="4586429"/>
            <a:ext cx="30330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Image credit: NASA/JPL</a:t>
            </a:r>
          </a:p>
        </p:txBody>
      </p:sp>
    </p:spTree>
    <p:extLst>
      <p:ext uri="{BB962C8B-B14F-4D97-AF65-F5344CB8AC3E}">
        <p14:creationId xmlns:p14="http://schemas.microsoft.com/office/powerpoint/2010/main" val="3362496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Methods: Clutter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Reflections from off-nadir surface topography</a:t>
            </a:r>
          </a:p>
          <a:p>
            <a:r>
              <a:rPr lang="en-US" dirty="0"/>
              <a:t>Can appear at delay times similar to subsurface reflectors</a:t>
            </a:r>
          </a:p>
          <a:p>
            <a:r>
              <a:rPr lang="en-US" dirty="0"/>
              <a:t>To avoid: compare to simulations of what the radar would see based solely on surface topography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83804" y="3929633"/>
            <a:ext cx="4216400" cy="23822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04945" y="3924955"/>
            <a:ext cx="4243458" cy="238694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77604" y="6396594"/>
            <a:ext cx="32600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Radargram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388367" y="6396594"/>
            <a:ext cx="32600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Clutter simulation</a:t>
            </a:r>
          </a:p>
        </p:txBody>
      </p:sp>
    </p:spTree>
    <p:extLst>
      <p:ext uri="{BB962C8B-B14F-4D97-AF65-F5344CB8AC3E}">
        <p14:creationId xmlns:p14="http://schemas.microsoft.com/office/powerpoint/2010/main" val="12452118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9002" y="1648183"/>
            <a:ext cx="7644384" cy="4188390"/>
          </a:xfrm>
          <a:prstGeom prst="rect">
            <a:avLst/>
          </a:prstGeom>
        </p:spPr>
      </p:pic>
      <p:cxnSp>
        <p:nvCxnSpPr>
          <p:cNvPr id="3" name="Straight Arrow Connector 2"/>
          <p:cNvCxnSpPr/>
          <p:nvPr/>
        </p:nvCxnSpPr>
        <p:spPr>
          <a:xfrm>
            <a:off x="1524000" y="1524204"/>
            <a:ext cx="0" cy="4431339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1709530" y="6075945"/>
            <a:ext cx="7866270" cy="17403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838200" y="2887655"/>
            <a:ext cx="553998" cy="1487032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sz="2400" dirty="0"/>
              <a:t>Time delay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221369" y="6298382"/>
            <a:ext cx="28425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Distance along track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Radargram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4236498" y="4328967"/>
            <a:ext cx="312898" cy="600489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82857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Arrow Connector 2"/>
          <p:cNvCxnSpPr/>
          <p:nvPr/>
        </p:nvCxnSpPr>
        <p:spPr>
          <a:xfrm>
            <a:off x="1524000" y="1524204"/>
            <a:ext cx="0" cy="4431339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1709530" y="6075945"/>
            <a:ext cx="7866270" cy="17403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838200" y="2887655"/>
            <a:ext cx="553998" cy="1487032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sz="2400" dirty="0"/>
              <a:t>Time delay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221369" y="6298382"/>
            <a:ext cx="28425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Distance along track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Clutter simulation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16535" y="1645997"/>
            <a:ext cx="7648663" cy="4187752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V="1">
            <a:off x="4220456" y="4216673"/>
            <a:ext cx="312898" cy="600489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03984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Methods: Confidence Rating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8294" y="1440815"/>
            <a:ext cx="5087777" cy="435133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LC1: contiguous with clutter</a:t>
            </a:r>
          </a:p>
          <a:p>
            <a:r>
              <a:rPr lang="en-US" dirty="0"/>
              <a:t>LC2: curved</a:t>
            </a:r>
          </a:p>
          <a:p>
            <a:r>
              <a:rPr lang="en-US" dirty="0"/>
              <a:t>LC3: both of those</a:t>
            </a:r>
          </a:p>
          <a:p>
            <a:r>
              <a:rPr lang="en-US" dirty="0"/>
              <a:t>LC4: possible clutter, but difficult to tell because power not accurately modeled</a:t>
            </a:r>
          </a:p>
          <a:p>
            <a:r>
              <a:rPr lang="en-US" dirty="0"/>
              <a:t>LC5: similar in size/shape to nearby clutter</a:t>
            </a:r>
          </a:p>
          <a:p>
            <a:r>
              <a:rPr lang="en-US" dirty="0"/>
              <a:t>LC6: may correspond to clutter shifted from where it’s expected based on simulation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16646" y="415725"/>
            <a:ext cx="3170482" cy="23957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14160" y="409296"/>
            <a:ext cx="3172968" cy="2402702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V="1">
            <a:off x="6039400" y="5623518"/>
            <a:ext cx="259978" cy="278187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01150" y="3979774"/>
            <a:ext cx="2514064" cy="240140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01150" y="3980734"/>
            <a:ext cx="2514064" cy="2407921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 flipH="1" flipV="1">
            <a:off x="10535416" y="5233024"/>
            <a:ext cx="8965" cy="417279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9680675" y="2827265"/>
            <a:ext cx="25199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LC1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18408" y="6377279"/>
            <a:ext cx="25199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LC2</a:t>
            </a:r>
          </a:p>
        </p:txBody>
      </p:sp>
      <p:cxnSp>
        <p:nvCxnSpPr>
          <p:cNvPr id="13" name="Straight Arrow Connector 12"/>
          <p:cNvCxnSpPr>
            <a:cxnSpLocks/>
          </p:cNvCxnSpPr>
          <p:nvPr/>
        </p:nvCxnSpPr>
        <p:spPr>
          <a:xfrm flipH="1" flipV="1">
            <a:off x="10441156" y="2142670"/>
            <a:ext cx="8965" cy="417279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2853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9685</TotalTime>
  <Words>863</Words>
  <Application>Microsoft Macintosh PowerPoint</Application>
  <PresentationFormat>Widescreen</PresentationFormat>
  <Paragraphs>136</Paragraphs>
  <Slides>21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Calibri</vt:lpstr>
      <vt:lpstr>Calibri Light</vt:lpstr>
      <vt:lpstr>Symbol</vt:lpstr>
      <vt:lpstr>Office Theme</vt:lpstr>
      <vt:lpstr>Radar Constraints on the Thickness of Subsurface Ice Near Hellas Planitia, Mars</vt:lpstr>
      <vt:lpstr>PowerPoint Presentation</vt:lpstr>
      <vt:lpstr>Motivation</vt:lpstr>
      <vt:lpstr>Study Area</vt:lpstr>
      <vt:lpstr>Methods: Radar</vt:lpstr>
      <vt:lpstr>Methods: Clutter</vt:lpstr>
      <vt:lpstr>Radargram</vt:lpstr>
      <vt:lpstr>Clutter simulation</vt:lpstr>
      <vt:lpstr>Methods: Confidence Rating</vt:lpstr>
      <vt:lpstr>Methods: relationship to ice features</vt:lpstr>
      <vt:lpstr>Higher Resolution Clutter Simulations</vt:lpstr>
      <vt:lpstr>Checking higher resolution simulations</vt:lpstr>
      <vt:lpstr>Checking higher resolution simulations</vt:lpstr>
      <vt:lpstr>PowerPoint Presentation</vt:lpstr>
      <vt:lpstr>Most reflectors likely unresolved clutter</vt:lpstr>
      <vt:lpstr>Depth constraints</vt:lpstr>
      <vt:lpstr>Reflectors in Malea Planum</vt:lpstr>
      <vt:lpstr>Reflectors in Malea Planum</vt:lpstr>
      <vt:lpstr>Conclusions</vt:lpstr>
      <vt:lpstr>Acknowledgements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Searching for Subsurface Ice in Hellas Planitia, Mars Using Radar</dc:title>
  <dc:creator>Cook, Claire Wakefield - (clairec)</dc:creator>
  <cp:lastModifiedBy>Cook, Claire Wakefield - (clairec)</cp:lastModifiedBy>
  <cp:revision>955</cp:revision>
  <dcterms:created xsi:type="dcterms:W3CDTF">2018-03-17T04:15:52Z</dcterms:created>
  <dcterms:modified xsi:type="dcterms:W3CDTF">2019-04-01T06:58:11Z</dcterms:modified>
</cp:coreProperties>
</file>